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5"/>
  </p:notesMasterIdLst>
  <p:sldIdLst>
    <p:sldId id="256" r:id="rId2"/>
    <p:sldId id="258" r:id="rId3"/>
    <p:sldId id="257" r:id="rId4"/>
    <p:sldId id="259" r:id="rId5"/>
    <p:sldId id="260" r:id="rId6"/>
    <p:sldId id="261" r:id="rId7"/>
    <p:sldId id="262" r:id="rId8"/>
    <p:sldId id="263" r:id="rId9"/>
    <p:sldId id="264" r:id="rId10"/>
    <p:sldId id="265" r:id="rId11"/>
    <p:sldId id="269" r:id="rId12"/>
    <p:sldId id="267" r:id="rId13"/>
    <p:sldId id="26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3"/>
    <p:restoredTop sz="94586"/>
  </p:normalViewPr>
  <p:slideViewPr>
    <p:cSldViewPr snapToGrid="0" snapToObjects="1">
      <p:cViewPr varScale="1">
        <p:scale>
          <a:sx n="96" d="100"/>
          <a:sy n="96" d="100"/>
        </p:scale>
        <p:origin x="184" y="3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26251A-52C4-C249-8C08-FB6FB90592C7}" type="datetimeFigureOut">
              <a:rPr lang="en-US" smtClean="0"/>
              <a:t>6/23/23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B1F885-3965-0B4A-B7A4-DEEA31ACE091}" type="slidenum">
              <a:rPr lang="en-US" smtClean="0"/>
              <a:t>‹#›</a:t>
            </a:fld>
            <a:endParaRPr lang="en-US"/>
          </a:p>
        </p:txBody>
      </p:sp>
    </p:spTree>
    <p:extLst>
      <p:ext uri="{BB962C8B-B14F-4D97-AF65-F5344CB8AC3E}">
        <p14:creationId xmlns:p14="http://schemas.microsoft.com/office/powerpoint/2010/main" val="8411763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Pupils are encouraged to take notes. Teacher can expand on each of these topics if necessary. Please refer to </a:t>
            </a:r>
            <a:r>
              <a:rPr lang="en-US" dirty="0" err="1"/>
              <a:t>www.explore.morningstarfilm.co.uk</a:t>
            </a:r>
            <a:r>
              <a:rPr lang="en-US" dirty="0"/>
              <a:t> for more info.</a:t>
            </a:r>
          </a:p>
        </p:txBody>
      </p:sp>
      <p:sp>
        <p:nvSpPr>
          <p:cNvPr id="4" name="Slide Number Placeholder 3"/>
          <p:cNvSpPr>
            <a:spLocks noGrp="1"/>
          </p:cNvSpPr>
          <p:nvPr>
            <p:ph type="sldNum" sz="quarter" idx="10"/>
          </p:nvPr>
        </p:nvSpPr>
        <p:spPr/>
        <p:txBody>
          <a:bodyPr/>
          <a:lstStyle/>
          <a:p>
            <a:fld id="{35B1F885-3965-0B4A-B7A4-DEEA31ACE091}" type="slidenum">
              <a:rPr lang="en-US" smtClean="0"/>
              <a:t>6</a:t>
            </a:fld>
            <a:endParaRPr lang="en-US"/>
          </a:p>
        </p:txBody>
      </p:sp>
    </p:spTree>
    <p:extLst>
      <p:ext uri="{BB962C8B-B14F-4D97-AF65-F5344CB8AC3E}">
        <p14:creationId xmlns:p14="http://schemas.microsoft.com/office/powerpoint/2010/main" val="2319433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B7A7C88E-978A-1649-9DCF-35EACE645C23}" type="datetimeFigureOut">
              <a:rPr lang="en-US" smtClean="0"/>
              <a:t>6/23/23</a:t>
            </a:fld>
            <a:endParaRPr lang="en-US"/>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E33EB40A-5DF5-014C-BFE8-56F3D2177942}" type="slidenum">
              <a:rPr lang="en-US" smtClean="0"/>
              <a:t>‹#›</a:t>
            </a:fld>
            <a:endParaRPr lang="en-US"/>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1308093531"/>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7A7C88E-978A-1649-9DCF-35EACE645C23}" type="datetimeFigureOut">
              <a:rPr lang="en-US" smtClean="0"/>
              <a:t>6/23/23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3EB40A-5DF5-014C-BFE8-56F3D2177942}" type="slidenum">
              <a:rPr lang="en-US" smtClean="0"/>
              <a:t>‹#›</a:t>
            </a:fld>
            <a:endParaRPr lang="en-US"/>
          </a:p>
        </p:txBody>
      </p:sp>
    </p:spTree>
    <p:extLst>
      <p:ext uri="{BB962C8B-B14F-4D97-AF65-F5344CB8AC3E}">
        <p14:creationId xmlns:p14="http://schemas.microsoft.com/office/powerpoint/2010/main" val="20730431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7A7C88E-978A-1649-9DCF-35EACE645C23}" type="datetimeFigureOut">
              <a:rPr lang="en-US" smtClean="0"/>
              <a:t>6/23/23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3EB40A-5DF5-014C-BFE8-56F3D2177942}" type="slidenum">
              <a:rPr lang="en-US" smtClean="0"/>
              <a:t>‹#›</a:t>
            </a:fld>
            <a:endParaRPr lang="en-US"/>
          </a:p>
        </p:txBody>
      </p:sp>
    </p:spTree>
    <p:extLst>
      <p:ext uri="{BB962C8B-B14F-4D97-AF65-F5344CB8AC3E}">
        <p14:creationId xmlns:p14="http://schemas.microsoft.com/office/powerpoint/2010/main" val="31253880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7A7C88E-978A-1649-9DCF-35EACE645C23}" type="datetimeFigureOut">
              <a:rPr lang="en-US" smtClean="0"/>
              <a:t>6/23/23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3EB40A-5DF5-014C-BFE8-56F3D2177942}" type="slidenum">
              <a:rPr lang="en-US" smtClean="0"/>
              <a:t>‹#›</a:t>
            </a:fld>
            <a:endParaRPr lang="en-US"/>
          </a:p>
        </p:txBody>
      </p:sp>
    </p:spTree>
    <p:extLst>
      <p:ext uri="{BB962C8B-B14F-4D97-AF65-F5344CB8AC3E}">
        <p14:creationId xmlns:p14="http://schemas.microsoft.com/office/powerpoint/2010/main" val="3485890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B7A7C88E-978A-1649-9DCF-35EACE645C23}" type="datetimeFigureOut">
              <a:rPr lang="en-US" smtClean="0"/>
              <a:t>6/23/23</a:t>
            </a:fld>
            <a:endParaRPr lang="en-US"/>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E33EB40A-5DF5-014C-BFE8-56F3D2177942}" type="slidenum">
              <a:rPr lang="en-US" smtClean="0"/>
              <a:t>‹#›</a:t>
            </a:fld>
            <a:endParaRPr lang="en-US"/>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3678975757"/>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7A7C88E-978A-1649-9DCF-35EACE645C23}" type="datetimeFigureOut">
              <a:rPr lang="en-US" smtClean="0"/>
              <a:t>6/23/23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3EB40A-5DF5-014C-BFE8-56F3D2177942}" type="slidenum">
              <a:rPr lang="en-US" smtClean="0"/>
              <a:t>‹#›</a:t>
            </a:fld>
            <a:endParaRPr lang="en-US"/>
          </a:p>
        </p:txBody>
      </p:sp>
    </p:spTree>
    <p:extLst>
      <p:ext uri="{BB962C8B-B14F-4D97-AF65-F5344CB8AC3E}">
        <p14:creationId xmlns:p14="http://schemas.microsoft.com/office/powerpoint/2010/main" val="17176362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7A7C88E-978A-1649-9DCF-35EACE645C23}" type="datetimeFigureOut">
              <a:rPr lang="en-US" smtClean="0"/>
              <a:t>6/23/23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3EB40A-5DF5-014C-BFE8-56F3D2177942}" type="slidenum">
              <a:rPr lang="en-US" smtClean="0"/>
              <a:t>‹#›</a:t>
            </a:fld>
            <a:endParaRPr lang="en-US"/>
          </a:p>
        </p:txBody>
      </p:sp>
    </p:spTree>
    <p:extLst>
      <p:ext uri="{BB962C8B-B14F-4D97-AF65-F5344CB8AC3E}">
        <p14:creationId xmlns:p14="http://schemas.microsoft.com/office/powerpoint/2010/main" val="2799476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7A7C88E-978A-1649-9DCF-35EACE645C23}" type="datetimeFigureOut">
              <a:rPr lang="en-US" smtClean="0"/>
              <a:t>6/23/23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3EB40A-5DF5-014C-BFE8-56F3D2177942}" type="slidenum">
              <a:rPr lang="en-US" smtClean="0"/>
              <a:t>‹#›</a:t>
            </a:fld>
            <a:endParaRPr lang="en-US"/>
          </a:p>
        </p:txBody>
      </p:sp>
    </p:spTree>
    <p:extLst>
      <p:ext uri="{BB962C8B-B14F-4D97-AF65-F5344CB8AC3E}">
        <p14:creationId xmlns:p14="http://schemas.microsoft.com/office/powerpoint/2010/main" val="9535843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A7C88E-978A-1649-9DCF-35EACE645C23}" type="datetimeFigureOut">
              <a:rPr lang="en-US" smtClean="0"/>
              <a:t>6/23/23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3EB40A-5DF5-014C-BFE8-56F3D2177942}" type="slidenum">
              <a:rPr lang="en-US" smtClean="0"/>
              <a:t>‹#›</a:t>
            </a:fld>
            <a:endParaRPr lang="en-US"/>
          </a:p>
        </p:txBody>
      </p:sp>
    </p:spTree>
    <p:extLst>
      <p:ext uri="{BB962C8B-B14F-4D97-AF65-F5344CB8AC3E}">
        <p14:creationId xmlns:p14="http://schemas.microsoft.com/office/powerpoint/2010/main" val="2463045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B7A7C88E-978A-1649-9DCF-35EACE645C23}" type="datetimeFigureOut">
              <a:rPr lang="en-US" smtClean="0"/>
              <a:t>6/23/23</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E33EB40A-5DF5-014C-BFE8-56F3D2177942}" type="slidenum">
              <a:rPr lang="en-US" smtClean="0"/>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1856605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B7A7C88E-978A-1649-9DCF-35EACE645C23}" type="datetimeFigureOut">
              <a:rPr lang="en-US" smtClean="0"/>
              <a:t>6/23/23</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E33EB40A-5DF5-014C-BFE8-56F3D2177942}" type="slidenum">
              <a:rPr lang="en-US" smtClean="0"/>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2317539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B7A7C88E-978A-1649-9DCF-35EACE645C23}" type="datetimeFigureOut">
              <a:rPr lang="en-US" smtClean="0"/>
              <a:t>6/23/23</a:t>
            </a:fld>
            <a:endParaRPr lang="en-US"/>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E33EB40A-5DF5-014C-BFE8-56F3D2177942}" type="slidenum">
              <a:rPr lang="en-US" smtClean="0"/>
              <a:t>‹#›</a:t>
            </a:fld>
            <a:endParaRPr lang="en-US"/>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8643834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vimeo.com/788983046" TargetMode="External"/><Relationship Id="rId2" Type="http://schemas.openxmlformats.org/officeDocument/2006/relationships/hyperlink" Target="https://vimeo.com/788990143" TargetMode="External"/><Relationship Id="rId1" Type="http://schemas.openxmlformats.org/officeDocument/2006/relationships/slideLayout" Target="../slideLayouts/slideLayout4.xml"/><Relationship Id="rId5" Type="http://schemas.openxmlformats.org/officeDocument/2006/relationships/hyperlink" Target="https://vimeo.com/788978585" TargetMode="External"/><Relationship Id="rId4" Type="http://schemas.openxmlformats.org/officeDocument/2006/relationships/hyperlink" Target="https://vimeo.com/788994209"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83871A6-1074-1B46-B105-175A76C59E97}"/>
              </a:ext>
            </a:extLst>
          </p:cNvPr>
          <p:cNvSpPr>
            <a:spLocks noGrp="1"/>
          </p:cNvSpPr>
          <p:nvPr>
            <p:ph type="ctrTitle"/>
          </p:nvPr>
        </p:nvSpPr>
        <p:spPr>
          <a:xfrm>
            <a:off x="1915128" y="1788454"/>
            <a:ext cx="8361229" cy="2098226"/>
          </a:xfrm>
        </p:spPr>
        <p:txBody>
          <a:bodyPr/>
          <a:lstStyle/>
          <a:p>
            <a:r>
              <a:rPr lang="en-US" dirty="0"/>
              <a:t>John Wycliffe</a:t>
            </a:r>
          </a:p>
        </p:txBody>
      </p:sp>
      <p:sp>
        <p:nvSpPr>
          <p:cNvPr id="5" name="Subtitle 2">
            <a:extLst>
              <a:ext uri="{FF2B5EF4-FFF2-40B4-BE49-F238E27FC236}">
                <a16:creationId xmlns:a16="http://schemas.microsoft.com/office/drawing/2014/main" id="{EE87CCE7-C771-044B-ACA7-726EDC7268F6}"/>
              </a:ext>
            </a:extLst>
          </p:cNvPr>
          <p:cNvSpPr>
            <a:spLocks noGrp="1"/>
          </p:cNvSpPr>
          <p:nvPr>
            <p:ph type="subTitle" idx="1"/>
          </p:nvPr>
        </p:nvSpPr>
        <p:spPr>
          <a:xfrm>
            <a:off x="2679906" y="3956279"/>
            <a:ext cx="7100198" cy="1347240"/>
          </a:xfrm>
        </p:spPr>
        <p:txBody>
          <a:bodyPr>
            <a:normAutofit fontScale="92500" lnSpcReduction="20000"/>
          </a:bodyPr>
          <a:lstStyle/>
          <a:p>
            <a:r>
              <a:rPr lang="en-GB" b="1" dirty="0"/>
              <a:t>THE MAN WHO TRANSLATED THE BIBLE INTO ENGLISH</a:t>
            </a:r>
          </a:p>
          <a:p>
            <a:r>
              <a:rPr lang="en-GB" b="1" dirty="0"/>
              <a:t>AND CHANGED THE WORLD FOREVER.</a:t>
            </a:r>
          </a:p>
          <a:p>
            <a:endParaRPr lang="en-US" dirty="0"/>
          </a:p>
          <a:p>
            <a:r>
              <a:rPr lang="en-US" dirty="0"/>
              <a:t>Lesson 2</a:t>
            </a:r>
          </a:p>
        </p:txBody>
      </p:sp>
      <p:pic>
        <p:nvPicPr>
          <p:cNvPr id="6" name="Picture 5">
            <a:extLst>
              <a:ext uri="{FF2B5EF4-FFF2-40B4-BE49-F238E27FC236}">
                <a16:creationId xmlns:a16="http://schemas.microsoft.com/office/drawing/2014/main" id="{8B9ECFB8-D944-B24C-A6A7-790C4978594D}"/>
              </a:ext>
            </a:extLst>
          </p:cNvPr>
          <p:cNvPicPr>
            <a:picLocks noChangeAspect="1"/>
          </p:cNvPicPr>
          <p:nvPr/>
        </p:nvPicPr>
        <p:blipFill>
          <a:blip r:embed="rId2"/>
          <a:stretch>
            <a:fillRect/>
          </a:stretch>
        </p:blipFill>
        <p:spPr>
          <a:xfrm>
            <a:off x="5819493" y="371615"/>
            <a:ext cx="3692086" cy="2027028"/>
          </a:xfrm>
          <a:prstGeom prst="rect">
            <a:avLst/>
          </a:prstGeom>
        </p:spPr>
      </p:pic>
    </p:spTree>
    <p:extLst>
      <p:ext uri="{BB962C8B-B14F-4D97-AF65-F5344CB8AC3E}">
        <p14:creationId xmlns:p14="http://schemas.microsoft.com/office/powerpoint/2010/main" val="210364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875D8-F6B3-3B48-A2C9-1CA8ACDD656B}"/>
              </a:ext>
            </a:extLst>
          </p:cNvPr>
          <p:cNvSpPr>
            <a:spLocks noGrp="1"/>
          </p:cNvSpPr>
          <p:nvPr>
            <p:ph type="title"/>
          </p:nvPr>
        </p:nvSpPr>
        <p:spPr/>
        <p:txBody>
          <a:bodyPr/>
          <a:lstStyle/>
          <a:p>
            <a:r>
              <a:rPr lang="en-US" b="1" dirty="0"/>
              <a:t>Group task </a:t>
            </a:r>
          </a:p>
        </p:txBody>
      </p:sp>
      <p:sp>
        <p:nvSpPr>
          <p:cNvPr id="3" name="Content Placeholder 2">
            <a:extLst>
              <a:ext uri="{FF2B5EF4-FFF2-40B4-BE49-F238E27FC236}">
                <a16:creationId xmlns:a16="http://schemas.microsoft.com/office/drawing/2014/main" id="{9C645A9D-1973-1446-B872-431FFBF891D3}"/>
              </a:ext>
            </a:extLst>
          </p:cNvPr>
          <p:cNvSpPr>
            <a:spLocks noGrp="1"/>
          </p:cNvSpPr>
          <p:nvPr>
            <p:ph idx="1"/>
          </p:nvPr>
        </p:nvSpPr>
        <p:spPr>
          <a:xfrm>
            <a:off x="1146313" y="1596886"/>
            <a:ext cx="10489096" cy="4459357"/>
          </a:xfrm>
        </p:spPr>
        <p:txBody>
          <a:bodyPr>
            <a:normAutofit/>
          </a:bodyPr>
          <a:lstStyle/>
          <a:p>
            <a:pPr marL="0" indent="0">
              <a:buNone/>
            </a:pPr>
            <a:r>
              <a:rPr lang="en-US" sz="3200" dirty="0">
                <a:latin typeface="Arial" panose="020B0604020202020204" pitchFamily="34" charset="0"/>
                <a:cs typeface="Arial" panose="020B0604020202020204" pitchFamily="34" charset="0"/>
              </a:rPr>
              <a:t>You will now be split into smaller groups. </a:t>
            </a:r>
          </a:p>
          <a:p>
            <a:pPr marL="0" indent="0">
              <a:buNone/>
            </a:pPr>
            <a:r>
              <a:rPr lang="en-US" sz="3200" dirty="0">
                <a:latin typeface="Arial" panose="020B0604020202020204" pitchFamily="34" charset="0"/>
                <a:cs typeface="Arial" panose="020B0604020202020204" pitchFamily="34" charset="0"/>
              </a:rPr>
              <a:t>Each group will receive an iPad or laptop and watch a short video about Wycliffe and his teachings. You should pay close attention and take notes. </a:t>
            </a:r>
          </a:p>
          <a:p>
            <a:pPr marL="0" indent="0">
              <a:buNone/>
            </a:pPr>
            <a:r>
              <a:rPr lang="en-US" sz="3200" dirty="0">
                <a:latin typeface="Arial" panose="020B0604020202020204" pitchFamily="34" charset="0"/>
                <a:cs typeface="Arial" panose="020B0604020202020204" pitchFamily="34" charset="0"/>
              </a:rPr>
              <a:t>Each group will make a </a:t>
            </a:r>
            <a:r>
              <a:rPr lang="en-US" sz="3200" u="sng" dirty="0">
                <a:latin typeface="Arial" panose="020B0604020202020204" pitchFamily="34" charset="0"/>
                <a:cs typeface="Arial" panose="020B0604020202020204" pitchFamily="34" charset="0"/>
              </a:rPr>
              <a:t>short presentation</a:t>
            </a:r>
            <a:r>
              <a:rPr lang="en-US" sz="3200" dirty="0">
                <a:latin typeface="Arial" panose="020B0604020202020204" pitchFamily="34" charset="0"/>
                <a:cs typeface="Arial" panose="020B0604020202020204" pitchFamily="34" charset="0"/>
              </a:rPr>
              <a:t> (3 mins max!) to the rest of the class. </a:t>
            </a:r>
          </a:p>
        </p:txBody>
      </p:sp>
      <p:pic>
        <p:nvPicPr>
          <p:cNvPr id="4" name="Picture 3">
            <a:extLst>
              <a:ext uri="{FF2B5EF4-FFF2-40B4-BE49-F238E27FC236}">
                <a16:creationId xmlns:a16="http://schemas.microsoft.com/office/drawing/2014/main" id="{4C2995C1-63CE-094E-AEF9-C81B27C198AA}"/>
              </a:ext>
            </a:extLst>
          </p:cNvPr>
          <p:cNvPicPr>
            <a:picLocks noChangeAspect="1"/>
          </p:cNvPicPr>
          <p:nvPr/>
        </p:nvPicPr>
        <p:blipFill>
          <a:blip r:embed="rId2"/>
          <a:stretch>
            <a:fillRect/>
          </a:stretch>
        </p:blipFill>
        <p:spPr>
          <a:xfrm>
            <a:off x="9404733" y="5327735"/>
            <a:ext cx="2787267" cy="1530265"/>
          </a:xfrm>
          <a:prstGeom prst="rect">
            <a:avLst/>
          </a:prstGeom>
        </p:spPr>
      </p:pic>
    </p:spTree>
    <p:extLst>
      <p:ext uri="{BB962C8B-B14F-4D97-AF65-F5344CB8AC3E}">
        <p14:creationId xmlns:p14="http://schemas.microsoft.com/office/powerpoint/2010/main" val="24624039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6983929-6C72-C04C-BEA6-321116642896}"/>
              </a:ext>
            </a:extLst>
          </p:cNvPr>
          <p:cNvSpPr>
            <a:spLocks noGrp="1"/>
          </p:cNvSpPr>
          <p:nvPr>
            <p:ph sz="half" idx="1"/>
          </p:nvPr>
        </p:nvSpPr>
        <p:spPr>
          <a:xfrm>
            <a:off x="1199322" y="495298"/>
            <a:ext cx="4447786" cy="3581401"/>
          </a:xfrm>
        </p:spPr>
        <p:txBody>
          <a:bodyPr/>
          <a:lstStyle/>
          <a:p>
            <a:pPr marL="0" indent="0">
              <a:buNone/>
            </a:pPr>
            <a:r>
              <a:rPr lang="en-US" sz="2400" b="1" dirty="0"/>
              <a:t>Group 1 </a:t>
            </a:r>
          </a:p>
          <a:p>
            <a:pPr marL="0" indent="0">
              <a:buNone/>
            </a:pPr>
            <a:r>
              <a:rPr lang="en-US" sz="2400" dirty="0">
                <a:hlinkClick r:id="rId2"/>
              </a:rPr>
              <a:t>The right to rule</a:t>
            </a:r>
            <a:endParaRPr lang="en-US" sz="2400" dirty="0"/>
          </a:p>
          <a:p>
            <a:pPr marL="0" indent="0">
              <a:buNone/>
            </a:pPr>
            <a:r>
              <a:rPr lang="en-GB" dirty="0"/>
              <a:t>What gives one person the right to wield power and authority over another? Wycliffe's investigations into this controversial subject </a:t>
            </a:r>
            <a:r>
              <a:rPr lang="en-GB" dirty="0" err="1"/>
              <a:t>kickstarted</a:t>
            </a:r>
            <a:r>
              <a:rPr lang="en-GB" dirty="0"/>
              <a:t> his public career.</a:t>
            </a:r>
            <a:endParaRPr lang="en-US" sz="2400" dirty="0"/>
          </a:p>
        </p:txBody>
      </p:sp>
      <p:sp>
        <p:nvSpPr>
          <p:cNvPr id="4" name="Content Placeholder 3">
            <a:extLst>
              <a:ext uri="{FF2B5EF4-FFF2-40B4-BE49-F238E27FC236}">
                <a16:creationId xmlns:a16="http://schemas.microsoft.com/office/drawing/2014/main" id="{AE8F9AF6-86F6-914B-A493-F4A999C2F663}"/>
              </a:ext>
            </a:extLst>
          </p:cNvPr>
          <p:cNvSpPr>
            <a:spLocks noGrp="1"/>
          </p:cNvSpPr>
          <p:nvPr>
            <p:ph sz="half" idx="2"/>
          </p:nvPr>
        </p:nvSpPr>
        <p:spPr>
          <a:xfrm>
            <a:off x="6313368" y="541680"/>
            <a:ext cx="4447786" cy="3581401"/>
          </a:xfrm>
        </p:spPr>
        <p:txBody>
          <a:bodyPr/>
          <a:lstStyle/>
          <a:p>
            <a:pPr marL="0" indent="0">
              <a:buNone/>
            </a:pPr>
            <a:r>
              <a:rPr lang="en-US" sz="2400" b="1" dirty="0"/>
              <a:t>Group 2</a:t>
            </a:r>
          </a:p>
          <a:p>
            <a:pPr marL="0" indent="0">
              <a:buNone/>
            </a:pPr>
            <a:r>
              <a:rPr lang="en-US" sz="2400" dirty="0">
                <a:hlinkClick r:id="rId3"/>
              </a:rPr>
              <a:t>The nature of reality</a:t>
            </a:r>
            <a:endParaRPr lang="en-US" sz="2400" dirty="0"/>
          </a:p>
          <a:p>
            <a:pPr marL="0" indent="0">
              <a:buNone/>
            </a:pPr>
            <a:r>
              <a:rPr lang="en-GB" dirty="0"/>
              <a:t>What really is this world that we experience around us? Wycliffe believed he had the answer to these fundamental questions. In fact, all his future work was built on this surprising worldview.</a:t>
            </a:r>
            <a:endParaRPr lang="en-US" sz="2400" dirty="0"/>
          </a:p>
        </p:txBody>
      </p:sp>
      <p:sp>
        <p:nvSpPr>
          <p:cNvPr id="5" name="Content Placeholder 2">
            <a:extLst>
              <a:ext uri="{FF2B5EF4-FFF2-40B4-BE49-F238E27FC236}">
                <a16:creationId xmlns:a16="http://schemas.microsoft.com/office/drawing/2014/main" id="{A67E9C04-6619-284F-91C1-9EA52C610613}"/>
              </a:ext>
            </a:extLst>
          </p:cNvPr>
          <p:cNvSpPr txBox="1">
            <a:spLocks/>
          </p:cNvSpPr>
          <p:nvPr/>
        </p:nvSpPr>
        <p:spPr>
          <a:xfrm>
            <a:off x="1199322" y="3775212"/>
            <a:ext cx="4447786" cy="2413553"/>
          </a:xfrm>
          <a:prstGeom prst="rect">
            <a:avLst/>
          </a:prstGeom>
        </p:spPr>
        <p:txBody>
          <a:bodyPr vert="horz" lIns="91440" tIns="45720" rIns="91440" bIns="45720" rtlCol="0">
            <a:normAutofit lnSpcReduction="10000"/>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buFont typeface="Franklin Gothic Book" panose="020B0503020102020204" pitchFamily="34" charset="0"/>
              <a:buNone/>
            </a:pPr>
            <a:r>
              <a:rPr lang="en-US" sz="2400" b="1" dirty="0"/>
              <a:t>Group 3</a:t>
            </a:r>
          </a:p>
          <a:p>
            <a:pPr marL="0" indent="0">
              <a:buFont typeface="Franklin Gothic Book" panose="020B0503020102020204" pitchFamily="34" charset="0"/>
              <a:buNone/>
            </a:pPr>
            <a:r>
              <a:rPr lang="en-US" sz="2400" dirty="0">
                <a:hlinkClick r:id="rId4"/>
              </a:rPr>
              <a:t>The divine Bible</a:t>
            </a:r>
            <a:endParaRPr lang="en-US" sz="2400" dirty="0"/>
          </a:p>
          <a:p>
            <a:pPr marL="0" indent="0">
              <a:buNone/>
            </a:pPr>
            <a:r>
              <a:rPr lang="en-GB" dirty="0"/>
              <a:t>What is the Bible? What does it mean that it is the Word of God? His Bible would never have been translated if Wycliffe had not first tackled these questions. </a:t>
            </a:r>
            <a:endParaRPr lang="en-US" sz="2400" dirty="0"/>
          </a:p>
        </p:txBody>
      </p:sp>
      <p:sp>
        <p:nvSpPr>
          <p:cNvPr id="6" name="Content Placeholder 2">
            <a:extLst>
              <a:ext uri="{FF2B5EF4-FFF2-40B4-BE49-F238E27FC236}">
                <a16:creationId xmlns:a16="http://schemas.microsoft.com/office/drawing/2014/main" id="{53D712FE-4F8F-F648-B562-9508E6239354}"/>
              </a:ext>
            </a:extLst>
          </p:cNvPr>
          <p:cNvSpPr txBox="1">
            <a:spLocks/>
          </p:cNvSpPr>
          <p:nvPr/>
        </p:nvSpPr>
        <p:spPr>
          <a:xfrm>
            <a:off x="6313368" y="3775212"/>
            <a:ext cx="4447786" cy="3581401"/>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buFont typeface="Franklin Gothic Book" panose="020B0503020102020204" pitchFamily="34" charset="0"/>
              <a:buNone/>
            </a:pPr>
            <a:r>
              <a:rPr lang="en-US" sz="2400" b="1" dirty="0"/>
              <a:t>Group 4</a:t>
            </a:r>
          </a:p>
          <a:p>
            <a:pPr marL="0" indent="0">
              <a:buFont typeface="Franklin Gothic Book" panose="020B0503020102020204" pitchFamily="34" charset="0"/>
              <a:buNone/>
            </a:pPr>
            <a:r>
              <a:rPr lang="en-US" sz="2400" dirty="0">
                <a:hlinkClick r:id="rId5"/>
              </a:rPr>
              <a:t>The poor preachers</a:t>
            </a:r>
            <a:endParaRPr lang="en-US" sz="2400" dirty="0"/>
          </a:p>
          <a:p>
            <a:pPr marL="0" indent="0">
              <a:buNone/>
            </a:pPr>
            <a:r>
              <a:rPr lang="en-GB" dirty="0"/>
              <a:t>Inspired by Wycliffe, a generation of 'poor preachers' spread out from Oxford and into the fields and villages. But who were these men, and what was the message they preached?</a:t>
            </a:r>
            <a:endParaRPr lang="en-US" sz="2400" dirty="0"/>
          </a:p>
        </p:txBody>
      </p:sp>
    </p:spTree>
    <p:extLst>
      <p:ext uri="{BB962C8B-B14F-4D97-AF65-F5344CB8AC3E}">
        <p14:creationId xmlns:p14="http://schemas.microsoft.com/office/powerpoint/2010/main" val="2022935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D3195-20C3-0244-8F1F-C7BE40A2EACC}"/>
              </a:ext>
            </a:extLst>
          </p:cNvPr>
          <p:cNvSpPr>
            <a:spLocks noGrp="1"/>
          </p:cNvSpPr>
          <p:nvPr>
            <p:ph type="title"/>
          </p:nvPr>
        </p:nvSpPr>
        <p:spPr/>
        <p:txBody>
          <a:bodyPr/>
          <a:lstStyle/>
          <a:p>
            <a:r>
              <a:rPr lang="en-US" b="1" dirty="0"/>
              <a:t>Presentations </a:t>
            </a:r>
          </a:p>
        </p:txBody>
      </p:sp>
      <p:sp>
        <p:nvSpPr>
          <p:cNvPr id="3" name="Content Placeholder 2">
            <a:extLst>
              <a:ext uri="{FF2B5EF4-FFF2-40B4-BE49-F238E27FC236}">
                <a16:creationId xmlns:a16="http://schemas.microsoft.com/office/drawing/2014/main" id="{1FAF282D-65A0-2144-A5F4-A56C9BC82AAD}"/>
              </a:ext>
            </a:extLst>
          </p:cNvPr>
          <p:cNvSpPr>
            <a:spLocks noGrp="1"/>
          </p:cNvSpPr>
          <p:nvPr>
            <p:ph idx="1"/>
          </p:nvPr>
        </p:nvSpPr>
        <p:spPr/>
        <p:txBody>
          <a:bodyPr>
            <a:normAutofit/>
          </a:bodyPr>
          <a:lstStyle/>
          <a:p>
            <a:pPr marL="0" indent="0">
              <a:buNone/>
            </a:pPr>
            <a:r>
              <a:rPr lang="en-US" sz="3200" dirty="0">
                <a:latin typeface="Arial" panose="020B0604020202020204" pitchFamily="34" charset="0"/>
                <a:cs typeface="Arial" panose="020B0604020202020204" pitchFamily="34" charset="0"/>
              </a:rPr>
              <a:t>As we listen to each group, the rest of the class is taking notes and preparing questions. </a:t>
            </a:r>
          </a:p>
        </p:txBody>
      </p:sp>
      <p:pic>
        <p:nvPicPr>
          <p:cNvPr id="4" name="Picture 3">
            <a:extLst>
              <a:ext uri="{FF2B5EF4-FFF2-40B4-BE49-F238E27FC236}">
                <a16:creationId xmlns:a16="http://schemas.microsoft.com/office/drawing/2014/main" id="{E70ACAD8-1417-5A47-90E1-3B9F5F7063B6}"/>
              </a:ext>
            </a:extLst>
          </p:cNvPr>
          <p:cNvPicPr>
            <a:picLocks noChangeAspect="1"/>
          </p:cNvPicPr>
          <p:nvPr/>
        </p:nvPicPr>
        <p:blipFill>
          <a:blip r:embed="rId2"/>
          <a:stretch>
            <a:fillRect/>
          </a:stretch>
        </p:blipFill>
        <p:spPr>
          <a:xfrm>
            <a:off x="9404733" y="5327735"/>
            <a:ext cx="2787267" cy="1530265"/>
          </a:xfrm>
          <a:prstGeom prst="rect">
            <a:avLst/>
          </a:prstGeom>
        </p:spPr>
      </p:pic>
    </p:spTree>
    <p:extLst>
      <p:ext uri="{BB962C8B-B14F-4D97-AF65-F5344CB8AC3E}">
        <p14:creationId xmlns:p14="http://schemas.microsoft.com/office/powerpoint/2010/main" val="23602664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503B1B-6C53-B64F-8BB9-434552ACEDA7}"/>
              </a:ext>
            </a:extLst>
          </p:cNvPr>
          <p:cNvSpPr>
            <a:spLocks noGrp="1"/>
          </p:cNvSpPr>
          <p:nvPr>
            <p:ph type="title"/>
          </p:nvPr>
        </p:nvSpPr>
        <p:spPr/>
        <p:txBody>
          <a:bodyPr/>
          <a:lstStyle/>
          <a:p>
            <a:r>
              <a:rPr lang="en-US" b="1" dirty="0"/>
              <a:t>To finish today…</a:t>
            </a:r>
          </a:p>
        </p:txBody>
      </p:sp>
      <p:sp>
        <p:nvSpPr>
          <p:cNvPr id="3" name="Content Placeholder 2">
            <a:extLst>
              <a:ext uri="{FF2B5EF4-FFF2-40B4-BE49-F238E27FC236}">
                <a16:creationId xmlns:a16="http://schemas.microsoft.com/office/drawing/2014/main" id="{BC4B9ACD-CAC7-EF49-A172-39EB50EAADA1}"/>
              </a:ext>
            </a:extLst>
          </p:cNvPr>
          <p:cNvSpPr>
            <a:spLocks noGrp="1"/>
          </p:cNvSpPr>
          <p:nvPr>
            <p:ph idx="1"/>
          </p:nvPr>
        </p:nvSpPr>
        <p:spPr>
          <a:xfrm>
            <a:off x="1252330" y="1755913"/>
            <a:ext cx="10197548" cy="4101548"/>
          </a:xfrm>
        </p:spPr>
        <p:txBody>
          <a:bodyPr>
            <a:normAutofit/>
          </a:bodyPr>
          <a:lstStyle/>
          <a:p>
            <a:pPr marL="0" indent="0">
              <a:buNone/>
            </a:pPr>
            <a:r>
              <a:rPr lang="en-GB" sz="3200" dirty="0">
                <a:latin typeface="Arial" panose="020B0604020202020204" pitchFamily="34" charset="0"/>
                <a:cs typeface="Arial" panose="020B0604020202020204" pitchFamily="34" charset="0"/>
              </a:rPr>
              <a:t>We have looked at some challenging and heavy ideas today. You each have a sticky note on your desk. </a:t>
            </a:r>
          </a:p>
          <a:p>
            <a:pPr marL="0" indent="0">
              <a:buNone/>
            </a:pPr>
            <a:endParaRPr lang="en-GB" sz="3200" dirty="0">
              <a:latin typeface="Arial" panose="020B0604020202020204" pitchFamily="34" charset="0"/>
              <a:cs typeface="Arial" panose="020B0604020202020204" pitchFamily="34" charset="0"/>
            </a:endParaRPr>
          </a:p>
          <a:p>
            <a:pPr marL="0" indent="0">
              <a:buNone/>
            </a:pPr>
            <a:r>
              <a:rPr lang="en-US" sz="3200" u="sng" dirty="0">
                <a:latin typeface="Arial" panose="020B0604020202020204" pitchFamily="34" charset="0"/>
                <a:cs typeface="Arial" panose="020B0604020202020204" pitchFamily="34" charset="0"/>
              </a:rPr>
              <a:t>Write down one question you have after today’s lesson!</a:t>
            </a:r>
          </a:p>
          <a:p>
            <a:pPr marL="0" indent="0">
              <a:buNone/>
            </a:pPr>
            <a:r>
              <a:rPr lang="en-US" sz="3200" u="sng" dirty="0">
                <a:latin typeface="Arial" panose="020B0604020202020204" pitchFamily="34" charset="0"/>
                <a:cs typeface="Arial" panose="020B0604020202020204" pitchFamily="34" charset="0"/>
              </a:rPr>
              <a:t> </a:t>
            </a:r>
          </a:p>
          <a:p>
            <a:pPr marL="0" indent="0">
              <a:buNone/>
            </a:pPr>
            <a:r>
              <a:rPr lang="en-US" sz="3200" dirty="0">
                <a:latin typeface="Arial" panose="020B0604020202020204" pitchFamily="34" charset="0"/>
                <a:cs typeface="Arial" panose="020B0604020202020204" pitchFamily="34" charset="0"/>
              </a:rPr>
              <a:t>(If you want me to help find an answer to your question, don’t forget to put your name on it.)</a:t>
            </a:r>
            <a:endParaRPr lang="en-GB" sz="32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8E6C937F-2AE1-EE47-9F55-F784E8702000}"/>
              </a:ext>
            </a:extLst>
          </p:cNvPr>
          <p:cNvPicPr>
            <a:picLocks noChangeAspect="1"/>
          </p:cNvPicPr>
          <p:nvPr/>
        </p:nvPicPr>
        <p:blipFill>
          <a:blip r:embed="rId2"/>
          <a:stretch>
            <a:fillRect/>
          </a:stretch>
        </p:blipFill>
        <p:spPr>
          <a:xfrm>
            <a:off x="9404733" y="5327735"/>
            <a:ext cx="2787267" cy="1530265"/>
          </a:xfrm>
          <a:prstGeom prst="rect">
            <a:avLst/>
          </a:prstGeom>
        </p:spPr>
      </p:pic>
    </p:spTree>
    <p:extLst>
      <p:ext uri="{BB962C8B-B14F-4D97-AF65-F5344CB8AC3E}">
        <p14:creationId xmlns:p14="http://schemas.microsoft.com/office/powerpoint/2010/main" val="15204230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603E7-189E-CB4E-8FF0-ED30C6D8EC31}"/>
              </a:ext>
            </a:extLst>
          </p:cNvPr>
          <p:cNvSpPr>
            <a:spLocks noGrp="1"/>
          </p:cNvSpPr>
          <p:nvPr>
            <p:ph type="title"/>
          </p:nvPr>
        </p:nvSpPr>
        <p:spPr/>
        <p:txBody>
          <a:bodyPr/>
          <a:lstStyle/>
          <a:p>
            <a:r>
              <a:rPr lang="en-US" dirty="0"/>
              <a:t>Aims for today:</a:t>
            </a:r>
          </a:p>
        </p:txBody>
      </p:sp>
      <p:sp>
        <p:nvSpPr>
          <p:cNvPr id="3" name="Content Placeholder 2">
            <a:extLst>
              <a:ext uri="{FF2B5EF4-FFF2-40B4-BE49-F238E27FC236}">
                <a16:creationId xmlns:a16="http://schemas.microsoft.com/office/drawing/2014/main" id="{F9D221F6-965D-E449-9CA9-C56FFF1AB6A7}"/>
              </a:ext>
            </a:extLst>
          </p:cNvPr>
          <p:cNvSpPr>
            <a:spLocks noGrp="1"/>
          </p:cNvSpPr>
          <p:nvPr>
            <p:ph idx="1"/>
          </p:nvPr>
        </p:nvSpPr>
        <p:spPr>
          <a:xfrm>
            <a:off x="1371600" y="2286000"/>
            <a:ext cx="10634870" cy="3581400"/>
          </a:xfrm>
        </p:spPr>
        <p:txBody>
          <a:bodyPr>
            <a:normAutofit/>
          </a:bodyPr>
          <a:lstStyle/>
          <a:p>
            <a:pPr lvl="0"/>
            <a:r>
              <a:rPr lang="en-GB" sz="3200" dirty="0">
                <a:latin typeface="Arial" panose="020B0604020202020204" pitchFamily="34" charset="0"/>
                <a:cs typeface="Arial" panose="020B0604020202020204" pitchFamily="34" charset="0"/>
              </a:rPr>
              <a:t>You will recall facts about Wycliffe’s life </a:t>
            </a:r>
          </a:p>
          <a:p>
            <a:pPr lvl="0"/>
            <a:r>
              <a:rPr lang="en-GB" sz="3200" dirty="0">
                <a:latin typeface="Arial" panose="020B0604020202020204" pitchFamily="34" charset="0"/>
                <a:cs typeface="Arial" panose="020B0604020202020204" pitchFamily="34" charset="0"/>
              </a:rPr>
              <a:t>You will be working in teams to create a short presentation </a:t>
            </a:r>
          </a:p>
          <a:p>
            <a:pPr lvl="0"/>
            <a:r>
              <a:rPr lang="en-GB" sz="3200" dirty="0">
                <a:latin typeface="Arial" panose="020B0604020202020204" pitchFamily="34" charset="0"/>
                <a:cs typeface="Arial" panose="020B0604020202020204" pitchFamily="34" charset="0"/>
              </a:rPr>
              <a:t>Improve skills of literacy, research and understanding </a:t>
            </a:r>
          </a:p>
        </p:txBody>
      </p:sp>
      <p:pic>
        <p:nvPicPr>
          <p:cNvPr id="4" name="Picture 3">
            <a:extLst>
              <a:ext uri="{FF2B5EF4-FFF2-40B4-BE49-F238E27FC236}">
                <a16:creationId xmlns:a16="http://schemas.microsoft.com/office/drawing/2014/main" id="{8B66573D-E820-8A48-B624-62C4D6BEAE18}"/>
              </a:ext>
            </a:extLst>
          </p:cNvPr>
          <p:cNvPicPr>
            <a:picLocks noChangeAspect="1"/>
          </p:cNvPicPr>
          <p:nvPr/>
        </p:nvPicPr>
        <p:blipFill>
          <a:blip r:embed="rId2"/>
          <a:stretch>
            <a:fillRect/>
          </a:stretch>
        </p:blipFill>
        <p:spPr>
          <a:xfrm>
            <a:off x="9404733" y="5327735"/>
            <a:ext cx="2787267" cy="1530265"/>
          </a:xfrm>
          <a:prstGeom prst="rect">
            <a:avLst/>
          </a:prstGeom>
        </p:spPr>
      </p:pic>
    </p:spTree>
    <p:extLst>
      <p:ext uri="{BB962C8B-B14F-4D97-AF65-F5344CB8AC3E}">
        <p14:creationId xmlns:p14="http://schemas.microsoft.com/office/powerpoint/2010/main" val="27397271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BCF80-640D-B84C-9D4E-857D908DCF20}"/>
              </a:ext>
            </a:extLst>
          </p:cNvPr>
          <p:cNvSpPr>
            <a:spLocks noGrp="1"/>
          </p:cNvSpPr>
          <p:nvPr>
            <p:ph type="title"/>
          </p:nvPr>
        </p:nvSpPr>
        <p:spPr/>
        <p:txBody>
          <a:bodyPr/>
          <a:lstStyle/>
          <a:p>
            <a:r>
              <a:rPr lang="en-US" b="1" dirty="0"/>
              <a:t>Correct the mistake!</a:t>
            </a:r>
          </a:p>
        </p:txBody>
      </p:sp>
      <p:sp>
        <p:nvSpPr>
          <p:cNvPr id="3" name="Content Placeholder 2">
            <a:extLst>
              <a:ext uri="{FF2B5EF4-FFF2-40B4-BE49-F238E27FC236}">
                <a16:creationId xmlns:a16="http://schemas.microsoft.com/office/drawing/2014/main" id="{95855239-00CB-7A45-A518-BA48CF569437}"/>
              </a:ext>
            </a:extLst>
          </p:cNvPr>
          <p:cNvSpPr>
            <a:spLocks noGrp="1"/>
          </p:cNvSpPr>
          <p:nvPr>
            <p:ph idx="1"/>
          </p:nvPr>
        </p:nvSpPr>
        <p:spPr>
          <a:xfrm>
            <a:off x="1371600" y="1596887"/>
            <a:ext cx="9601200" cy="3359426"/>
          </a:xfrm>
        </p:spPr>
        <p:txBody>
          <a:bodyPr>
            <a:normAutofit/>
          </a:bodyPr>
          <a:lstStyle/>
          <a:p>
            <a:pPr marL="0" indent="0">
              <a:buNone/>
            </a:pPr>
            <a:r>
              <a:rPr lang="en-GB" sz="3200" dirty="0">
                <a:latin typeface="Arial" panose="020B0604020202020204" pitchFamily="34" charset="0"/>
                <a:cs typeface="Arial" panose="020B0604020202020204" pitchFamily="34" charset="0"/>
              </a:rPr>
              <a:t>I will read out three statements about Wycliffe and his life. Your task is not only to identify the false information but to write the correct the statements in your jotter. </a:t>
            </a:r>
          </a:p>
          <a:p>
            <a:pPr marL="0" indent="0">
              <a:buNone/>
            </a:pPr>
            <a:endParaRPr lang="en-GB" sz="3200" dirty="0">
              <a:latin typeface="Arial" panose="020B0604020202020204" pitchFamily="34" charset="0"/>
              <a:cs typeface="Arial" panose="020B0604020202020204" pitchFamily="34" charset="0"/>
            </a:endParaRPr>
          </a:p>
          <a:p>
            <a:pPr marL="0" indent="0">
              <a:buNone/>
            </a:pPr>
            <a:r>
              <a:rPr lang="en-GB" sz="3200" dirty="0">
                <a:latin typeface="Arial" panose="020B0604020202020204" pitchFamily="34" charset="0"/>
                <a:cs typeface="Arial" panose="020B0604020202020204" pitchFamily="34" charset="0"/>
              </a:rPr>
              <a:t>Ready?</a:t>
            </a:r>
          </a:p>
          <a:p>
            <a:endParaRPr lang="en-US" sz="32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8B446630-B64D-9C4E-9E19-1F4BA7C75D30}"/>
              </a:ext>
            </a:extLst>
          </p:cNvPr>
          <p:cNvPicPr>
            <a:picLocks noChangeAspect="1"/>
          </p:cNvPicPr>
          <p:nvPr/>
        </p:nvPicPr>
        <p:blipFill>
          <a:blip r:embed="rId2"/>
          <a:stretch>
            <a:fillRect/>
          </a:stretch>
        </p:blipFill>
        <p:spPr>
          <a:xfrm>
            <a:off x="9404733" y="5327735"/>
            <a:ext cx="2787267" cy="1530265"/>
          </a:xfrm>
          <a:prstGeom prst="rect">
            <a:avLst/>
          </a:prstGeom>
        </p:spPr>
      </p:pic>
    </p:spTree>
    <p:extLst>
      <p:ext uri="{BB962C8B-B14F-4D97-AF65-F5344CB8AC3E}">
        <p14:creationId xmlns:p14="http://schemas.microsoft.com/office/powerpoint/2010/main" val="3297179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CDE406-2176-8648-85FB-DBC871CBD5DB}"/>
              </a:ext>
            </a:extLst>
          </p:cNvPr>
          <p:cNvSpPr>
            <a:spLocks noGrp="1"/>
          </p:cNvSpPr>
          <p:nvPr>
            <p:ph idx="1"/>
          </p:nvPr>
        </p:nvSpPr>
        <p:spPr/>
        <p:txBody>
          <a:bodyPr>
            <a:normAutofit/>
          </a:bodyPr>
          <a:lstStyle/>
          <a:p>
            <a:pPr marL="514350" indent="-514350">
              <a:buAutoNum type="arabicPeriod"/>
            </a:pPr>
            <a:r>
              <a:rPr lang="en-US" sz="3200" dirty="0">
                <a:latin typeface="Arial" panose="020B0604020202020204" pitchFamily="34" charset="0"/>
                <a:cs typeface="Arial" panose="020B0604020202020204" pitchFamily="34" charset="0"/>
              </a:rPr>
              <a:t>Wycliffe attended, then later taught at the prestigious Cambridge University.</a:t>
            </a:r>
          </a:p>
          <a:p>
            <a:pPr marL="514350" indent="-514350">
              <a:buAutoNum type="arabicPeriod"/>
            </a:pPr>
            <a:r>
              <a:rPr lang="en-US" sz="3200" dirty="0">
                <a:latin typeface="Arial" panose="020B0604020202020204" pitchFamily="34" charset="0"/>
                <a:cs typeface="Arial" panose="020B0604020202020204" pitchFamily="34" charset="0"/>
              </a:rPr>
              <a:t>Wycliffe was supportive of the Roman Catholic Church and its teachings. </a:t>
            </a:r>
          </a:p>
          <a:p>
            <a:pPr marL="514350" indent="-514350">
              <a:buAutoNum type="arabicPeriod"/>
            </a:pPr>
            <a:r>
              <a:rPr lang="en-US" sz="3200" dirty="0">
                <a:latin typeface="Arial" panose="020B0604020202020204" pitchFamily="34" charset="0"/>
                <a:cs typeface="Arial" panose="020B0604020202020204" pitchFamily="34" charset="0"/>
              </a:rPr>
              <a:t>After his death, he was declared a saint and his grave is now a pilgrimage site.  </a:t>
            </a:r>
          </a:p>
        </p:txBody>
      </p:sp>
      <p:sp>
        <p:nvSpPr>
          <p:cNvPr id="4" name="Title 1">
            <a:extLst>
              <a:ext uri="{FF2B5EF4-FFF2-40B4-BE49-F238E27FC236}">
                <a16:creationId xmlns:a16="http://schemas.microsoft.com/office/drawing/2014/main" id="{A022583F-F9C2-F545-AAA6-0EC921312B56}"/>
              </a:ext>
            </a:extLst>
          </p:cNvPr>
          <p:cNvSpPr txBox="1">
            <a:spLocks/>
          </p:cNvSpPr>
          <p:nvPr/>
        </p:nvSpPr>
        <p:spPr>
          <a:xfrm>
            <a:off x="1524000" y="838200"/>
            <a:ext cx="9601200" cy="1485900"/>
          </a:xfrm>
          <a:prstGeom prst="rect">
            <a:avLst/>
          </a:prstGeom>
        </p:spPr>
        <p:txBody>
          <a:bodyPr vert="horz" lIns="91440" tIns="45720" rIns="91440" bIns="45720" rtlCol="0" anchor="t">
            <a:norm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r>
              <a:rPr lang="en-US" b="1" dirty="0"/>
              <a:t>Correct the mistake!</a:t>
            </a:r>
          </a:p>
        </p:txBody>
      </p:sp>
      <p:pic>
        <p:nvPicPr>
          <p:cNvPr id="5" name="Picture 4">
            <a:extLst>
              <a:ext uri="{FF2B5EF4-FFF2-40B4-BE49-F238E27FC236}">
                <a16:creationId xmlns:a16="http://schemas.microsoft.com/office/drawing/2014/main" id="{7A76C5C1-B3A9-8D4E-8381-D924AEAA47DF}"/>
              </a:ext>
            </a:extLst>
          </p:cNvPr>
          <p:cNvPicPr>
            <a:picLocks noChangeAspect="1"/>
          </p:cNvPicPr>
          <p:nvPr/>
        </p:nvPicPr>
        <p:blipFill>
          <a:blip r:embed="rId2"/>
          <a:stretch>
            <a:fillRect/>
          </a:stretch>
        </p:blipFill>
        <p:spPr>
          <a:xfrm>
            <a:off x="9404733" y="5327735"/>
            <a:ext cx="2787267" cy="1530265"/>
          </a:xfrm>
          <a:prstGeom prst="rect">
            <a:avLst/>
          </a:prstGeom>
        </p:spPr>
      </p:pic>
    </p:spTree>
    <p:extLst>
      <p:ext uri="{BB962C8B-B14F-4D97-AF65-F5344CB8AC3E}">
        <p14:creationId xmlns:p14="http://schemas.microsoft.com/office/powerpoint/2010/main" val="1211984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A57D71E-BC3A-C040-8742-65F68C7ECE03}"/>
              </a:ext>
            </a:extLst>
          </p:cNvPr>
          <p:cNvSpPr txBox="1">
            <a:spLocks/>
          </p:cNvSpPr>
          <p:nvPr/>
        </p:nvSpPr>
        <p:spPr>
          <a:xfrm>
            <a:off x="1524000" y="838200"/>
            <a:ext cx="9601200" cy="1485900"/>
          </a:xfrm>
          <a:prstGeom prst="rect">
            <a:avLst/>
          </a:prstGeom>
        </p:spPr>
        <p:txBody>
          <a:bodyPr vert="horz" lIns="91440" tIns="45720" rIns="91440" bIns="45720" rtlCol="0" anchor="t">
            <a:norm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r>
              <a:rPr lang="en-US" b="1" dirty="0"/>
              <a:t>Correct the mistake!</a:t>
            </a:r>
          </a:p>
        </p:txBody>
      </p:sp>
      <p:sp>
        <p:nvSpPr>
          <p:cNvPr id="5" name="Content Placeholder 2">
            <a:extLst>
              <a:ext uri="{FF2B5EF4-FFF2-40B4-BE49-F238E27FC236}">
                <a16:creationId xmlns:a16="http://schemas.microsoft.com/office/drawing/2014/main" id="{58516693-7608-124D-9FE0-D1BCEAFBEF6A}"/>
              </a:ext>
            </a:extLst>
          </p:cNvPr>
          <p:cNvSpPr>
            <a:spLocks noGrp="1"/>
          </p:cNvSpPr>
          <p:nvPr>
            <p:ph idx="1"/>
          </p:nvPr>
        </p:nvSpPr>
        <p:spPr>
          <a:xfrm>
            <a:off x="1371600" y="2286000"/>
            <a:ext cx="9601200" cy="3581400"/>
          </a:xfrm>
        </p:spPr>
        <p:txBody>
          <a:bodyPr>
            <a:normAutofit lnSpcReduction="10000"/>
          </a:bodyPr>
          <a:lstStyle/>
          <a:p>
            <a:pPr marL="514350" indent="-514350">
              <a:buAutoNum type="arabicPeriod"/>
            </a:pPr>
            <a:r>
              <a:rPr lang="en-US" sz="3200" dirty="0">
                <a:latin typeface="Arial" panose="020B0604020202020204" pitchFamily="34" charset="0"/>
                <a:cs typeface="Arial" panose="020B0604020202020204" pitchFamily="34" charset="0"/>
              </a:rPr>
              <a:t>Wycliffe attended, then later taught at the prestigious Oxford University.</a:t>
            </a:r>
          </a:p>
          <a:p>
            <a:pPr marL="514350" indent="-514350">
              <a:buAutoNum type="arabicPeriod"/>
            </a:pPr>
            <a:r>
              <a:rPr lang="en-US" sz="3200" dirty="0">
                <a:latin typeface="Arial" panose="020B0604020202020204" pitchFamily="34" charset="0"/>
                <a:cs typeface="Arial" panose="020B0604020202020204" pitchFamily="34" charset="0"/>
              </a:rPr>
              <a:t>Wycliffe was not supportive of the Roman Catholic Church and its teachings. </a:t>
            </a:r>
          </a:p>
          <a:p>
            <a:pPr marL="514350" indent="-514350">
              <a:buAutoNum type="arabicPeriod"/>
            </a:pPr>
            <a:r>
              <a:rPr lang="en-US" sz="3200" dirty="0">
                <a:latin typeface="Arial" panose="020B0604020202020204" pitchFamily="34" charset="0"/>
                <a:cs typeface="Arial" panose="020B0604020202020204" pitchFamily="34" charset="0"/>
              </a:rPr>
              <a:t>After his death, he was declared a heretic and his body was dug up, burnt and thrown into the River Swift. He does not have a marked grave. </a:t>
            </a:r>
          </a:p>
        </p:txBody>
      </p:sp>
      <p:pic>
        <p:nvPicPr>
          <p:cNvPr id="6" name="Picture 5">
            <a:extLst>
              <a:ext uri="{FF2B5EF4-FFF2-40B4-BE49-F238E27FC236}">
                <a16:creationId xmlns:a16="http://schemas.microsoft.com/office/drawing/2014/main" id="{B49327BB-E4C0-AD4F-AD51-42583F95EA51}"/>
              </a:ext>
            </a:extLst>
          </p:cNvPr>
          <p:cNvPicPr>
            <a:picLocks noChangeAspect="1"/>
          </p:cNvPicPr>
          <p:nvPr/>
        </p:nvPicPr>
        <p:blipFill>
          <a:blip r:embed="rId2"/>
          <a:stretch>
            <a:fillRect/>
          </a:stretch>
        </p:blipFill>
        <p:spPr>
          <a:xfrm>
            <a:off x="9404733" y="5327735"/>
            <a:ext cx="2787267" cy="1530265"/>
          </a:xfrm>
          <a:prstGeom prst="rect">
            <a:avLst/>
          </a:prstGeom>
        </p:spPr>
      </p:pic>
    </p:spTree>
    <p:extLst>
      <p:ext uri="{BB962C8B-B14F-4D97-AF65-F5344CB8AC3E}">
        <p14:creationId xmlns:p14="http://schemas.microsoft.com/office/powerpoint/2010/main" val="3205436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F3E81-03CA-D24D-AB99-C6FC3B25B0B2}"/>
              </a:ext>
            </a:extLst>
          </p:cNvPr>
          <p:cNvSpPr>
            <a:spLocks noGrp="1"/>
          </p:cNvSpPr>
          <p:nvPr>
            <p:ph type="title"/>
          </p:nvPr>
        </p:nvSpPr>
        <p:spPr/>
        <p:txBody>
          <a:bodyPr/>
          <a:lstStyle/>
          <a:p>
            <a:r>
              <a:rPr lang="en-US" b="1" dirty="0"/>
              <a:t>Wycliffe’s ideas </a:t>
            </a:r>
            <a:r>
              <a:rPr lang="en-US" dirty="0"/>
              <a:t>– what did he preach and teach? </a:t>
            </a:r>
          </a:p>
        </p:txBody>
      </p:sp>
      <p:sp>
        <p:nvSpPr>
          <p:cNvPr id="3" name="Content Placeholder 2">
            <a:extLst>
              <a:ext uri="{FF2B5EF4-FFF2-40B4-BE49-F238E27FC236}">
                <a16:creationId xmlns:a16="http://schemas.microsoft.com/office/drawing/2014/main" id="{BE52C68C-676B-874C-9FBB-03F763CC3E88}"/>
              </a:ext>
            </a:extLst>
          </p:cNvPr>
          <p:cNvSpPr>
            <a:spLocks noGrp="1"/>
          </p:cNvSpPr>
          <p:nvPr>
            <p:ph idx="1"/>
          </p:nvPr>
        </p:nvSpPr>
        <p:spPr>
          <a:xfrm>
            <a:off x="1371600" y="2285999"/>
            <a:ext cx="10038522" cy="4035288"/>
          </a:xfrm>
        </p:spPr>
        <p:txBody>
          <a:bodyPr>
            <a:noAutofit/>
          </a:bodyPr>
          <a:lstStyle/>
          <a:p>
            <a:r>
              <a:rPr lang="en-GB" sz="3200" dirty="0">
                <a:latin typeface="Arial" panose="020B0604020202020204" pitchFamily="34" charset="0"/>
                <a:cs typeface="Arial" panose="020B0604020202020204" pitchFamily="34" charset="0"/>
              </a:rPr>
              <a:t>As a theologian, Wycliffe argued for the supremacy of the Bible and its message of God’s salvation by grace. </a:t>
            </a:r>
          </a:p>
          <a:p>
            <a:r>
              <a:rPr lang="en-GB" sz="3200" dirty="0">
                <a:latin typeface="Arial" panose="020B0604020202020204" pitchFamily="34" charset="0"/>
                <a:cs typeface="Arial" panose="020B0604020202020204" pitchFamily="34" charset="0"/>
              </a:rPr>
              <a:t>As a philosopher, he argued against the spiritual indifference and scepticism of contemporary society. </a:t>
            </a:r>
          </a:p>
          <a:p>
            <a:r>
              <a:rPr lang="en-GB" sz="3200" dirty="0">
                <a:latin typeface="Arial" panose="020B0604020202020204" pitchFamily="34" charset="0"/>
                <a:cs typeface="Arial" panose="020B0604020202020204" pitchFamily="34" charset="0"/>
              </a:rPr>
              <a:t>As a churchman, he argued against the worldliness and corruption of the church. </a:t>
            </a:r>
            <a:endParaRPr lang="en-US" sz="32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8D66C540-BE7F-E04E-8744-3B9B47199A86}"/>
              </a:ext>
            </a:extLst>
          </p:cNvPr>
          <p:cNvPicPr>
            <a:picLocks noChangeAspect="1"/>
          </p:cNvPicPr>
          <p:nvPr/>
        </p:nvPicPr>
        <p:blipFill>
          <a:blip r:embed="rId3"/>
          <a:stretch>
            <a:fillRect/>
          </a:stretch>
        </p:blipFill>
        <p:spPr>
          <a:xfrm>
            <a:off x="9404733" y="5327735"/>
            <a:ext cx="2787267" cy="1530265"/>
          </a:xfrm>
          <a:prstGeom prst="rect">
            <a:avLst/>
          </a:prstGeom>
        </p:spPr>
      </p:pic>
    </p:spTree>
    <p:extLst>
      <p:ext uri="{BB962C8B-B14F-4D97-AF65-F5344CB8AC3E}">
        <p14:creationId xmlns:p14="http://schemas.microsoft.com/office/powerpoint/2010/main" val="35768907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7EA31-044E-E146-8883-FEE075D64ACF}"/>
              </a:ext>
            </a:extLst>
          </p:cNvPr>
          <p:cNvSpPr>
            <a:spLocks noGrp="1"/>
          </p:cNvSpPr>
          <p:nvPr>
            <p:ph type="title"/>
          </p:nvPr>
        </p:nvSpPr>
        <p:spPr/>
        <p:txBody>
          <a:bodyPr/>
          <a:lstStyle/>
          <a:p>
            <a:r>
              <a:rPr lang="en-US" b="1" dirty="0"/>
              <a:t>About salvation </a:t>
            </a:r>
          </a:p>
        </p:txBody>
      </p:sp>
      <p:sp>
        <p:nvSpPr>
          <p:cNvPr id="3" name="Content Placeholder 2">
            <a:extLst>
              <a:ext uri="{FF2B5EF4-FFF2-40B4-BE49-F238E27FC236}">
                <a16:creationId xmlns:a16="http://schemas.microsoft.com/office/drawing/2014/main" id="{E30F9A42-50A3-2C41-A9A0-D819D0A1C8D7}"/>
              </a:ext>
            </a:extLst>
          </p:cNvPr>
          <p:cNvSpPr>
            <a:spLocks noGrp="1"/>
          </p:cNvSpPr>
          <p:nvPr>
            <p:ph idx="1"/>
          </p:nvPr>
        </p:nvSpPr>
        <p:spPr>
          <a:xfrm>
            <a:off x="1371600" y="1796679"/>
            <a:ext cx="10343322" cy="3906078"/>
          </a:xfrm>
        </p:spPr>
        <p:txBody>
          <a:bodyPr>
            <a:normAutofit/>
          </a:bodyPr>
          <a:lstStyle/>
          <a:p>
            <a:pPr marL="0" indent="0">
              <a:buNone/>
            </a:pPr>
            <a:r>
              <a:rPr lang="en-GB" sz="3200" dirty="0">
                <a:latin typeface="Arial" panose="020B0604020202020204" pitchFamily="34" charset="0"/>
                <a:cs typeface="Arial" panose="020B0604020202020204" pitchFamily="34" charset="0"/>
              </a:rPr>
              <a:t>Wycliffe’s instruction to people seeking salvation anticipated the words of Luther and Calvin: </a:t>
            </a:r>
          </a:p>
          <a:p>
            <a:pPr marL="0" indent="0">
              <a:buNone/>
            </a:pPr>
            <a:endParaRPr lang="en-GB" sz="3200" dirty="0">
              <a:latin typeface="Arial" panose="020B0604020202020204" pitchFamily="34" charset="0"/>
              <a:cs typeface="Arial" panose="020B0604020202020204" pitchFamily="34" charset="0"/>
            </a:endParaRPr>
          </a:p>
          <a:p>
            <a:pPr marL="0" indent="0" algn="ctr">
              <a:buNone/>
            </a:pPr>
            <a:r>
              <a:rPr lang="en-GB" sz="3200" i="1" dirty="0">
                <a:latin typeface="Arial" panose="020B0604020202020204" pitchFamily="34" charset="0"/>
                <a:cs typeface="Arial" panose="020B0604020202020204" pitchFamily="34" charset="0"/>
              </a:rPr>
              <a:t>“Trust wholly in Christ; rely altogether on His sufferings; beware of seeking to be justified in any other way than by His righteousness. </a:t>
            </a:r>
          </a:p>
          <a:p>
            <a:pPr marL="0" indent="0" algn="ctr">
              <a:buNone/>
            </a:pPr>
            <a:r>
              <a:rPr lang="en-GB" sz="3200" i="1" dirty="0">
                <a:latin typeface="Arial" panose="020B0604020202020204" pitchFamily="34" charset="0"/>
                <a:cs typeface="Arial" panose="020B0604020202020204" pitchFamily="34" charset="0"/>
              </a:rPr>
              <a:t>Faith in our Lord Jesus Christ is sufficient for salvation.”</a:t>
            </a:r>
            <a:endParaRPr lang="en-US" sz="3200" i="1"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7330A84E-5293-0348-892B-EF5026D8B20A}"/>
              </a:ext>
            </a:extLst>
          </p:cNvPr>
          <p:cNvPicPr>
            <a:picLocks noChangeAspect="1"/>
          </p:cNvPicPr>
          <p:nvPr/>
        </p:nvPicPr>
        <p:blipFill>
          <a:blip r:embed="rId2"/>
          <a:stretch>
            <a:fillRect/>
          </a:stretch>
        </p:blipFill>
        <p:spPr>
          <a:xfrm>
            <a:off x="9404733" y="5327735"/>
            <a:ext cx="2787267" cy="1530265"/>
          </a:xfrm>
          <a:prstGeom prst="rect">
            <a:avLst/>
          </a:prstGeom>
        </p:spPr>
      </p:pic>
    </p:spTree>
    <p:extLst>
      <p:ext uri="{BB962C8B-B14F-4D97-AF65-F5344CB8AC3E}">
        <p14:creationId xmlns:p14="http://schemas.microsoft.com/office/powerpoint/2010/main" val="3903756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3467B-E2AF-4343-A59D-5AF18804D80D}"/>
              </a:ext>
            </a:extLst>
          </p:cNvPr>
          <p:cNvSpPr>
            <a:spLocks noGrp="1"/>
          </p:cNvSpPr>
          <p:nvPr>
            <p:ph type="title"/>
          </p:nvPr>
        </p:nvSpPr>
        <p:spPr/>
        <p:txBody>
          <a:bodyPr/>
          <a:lstStyle/>
          <a:p>
            <a:r>
              <a:rPr lang="en-US" b="1" dirty="0"/>
              <a:t>About the Pope</a:t>
            </a:r>
          </a:p>
        </p:txBody>
      </p:sp>
      <p:sp>
        <p:nvSpPr>
          <p:cNvPr id="3" name="Content Placeholder 2">
            <a:extLst>
              <a:ext uri="{FF2B5EF4-FFF2-40B4-BE49-F238E27FC236}">
                <a16:creationId xmlns:a16="http://schemas.microsoft.com/office/drawing/2014/main" id="{B1C879A4-74CC-2945-825A-0660FBC22505}"/>
              </a:ext>
            </a:extLst>
          </p:cNvPr>
          <p:cNvSpPr>
            <a:spLocks noGrp="1"/>
          </p:cNvSpPr>
          <p:nvPr>
            <p:ph idx="1"/>
          </p:nvPr>
        </p:nvSpPr>
        <p:spPr>
          <a:xfrm>
            <a:off x="1371600" y="1649895"/>
            <a:ext cx="9601200" cy="4817165"/>
          </a:xfrm>
        </p:spPr>
        <p:txBody>
          <a:bodyPr>
            <a:noAutofit/>
          </a:bodyPr>
          <a:lstStyle/>
          <a:p>
            <a:r>
              <a:rPr lang="en-GB" sz="2800" dirty="0">
                <a:latin typeface="Arial" panose="020B0604020202020204" pitchFamily="34" charset="0"/>
                <a:cs typeface="Arial" panose="020B0604020202020204" pitchFamily="34" charset="0"/>
              </a:rPr>
              <a:t>Wycliffe denied the claim that the pope was head of the church and that people were subject to him for their salvation.</a:t>
            </a:r>
          </a:p>
          <a:p>
            <a:r>
              <a:rPr lang="en-GB" sz="2800" dirty="0">
                <a:latin typeface="Arial" panose="020B0604020202020204" pitchFamily="34" charset="0"/>
                <a:cs typeface="Arial" panose="020B0604020202020204" pitchFamily="34" charset="0"/>
              </a:rPr>
              <a:t>The only true head of the church was Jesus Christ, said Wycliffe. Because popes claimed what belonged only to Christ, Wycliffe described them as “antichrist.” </a:t>
            </a:r>
          </a:p>
          <a:p>
            <a:r>
              <a:rPr lang="en-GB" sz="2800" dirty="0">
                <a:latin typeface="Arial" panose="020B0604020202020204" pitchFamily="34" charset="0"/>
                <a:cs typeface="Arial" panose="020B0604020202020204" pitchFamily="34" charset="0"/>
              </a:rPr>
              <a:t>According to Wycliffe, God’s grace was available through Jesus Christ to every person without the need to believe in the claims of any church leader.</a:t>
            </a:r>
          </a:p>
          <a:p>
            <a:pPr marL="0" indent="0">
              <a:buNone/>
            </a:pPr>
            <a:endParaRPr lang="en-US" sz="28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9945A708-1DCA-9342-97F5-08BC85594CEC}"/>
              </a:ext>
            </a:extLst>
          </p:cNvPr>
          <p:cNvPicPr>
            <a:picLocks noChangeAspect="1"/>
          </p:cNvPicPr>
          <p:nvPr/>
        </p:nvPicPr>
        <p:blipFill>
          <a:blip r:embed="rId2"/>
          <a:stretch>
            <a:fillRect/>
          </a:stretch>
        </p:blipFill>
        <p:spPr>
          <a:xfrm>
            <a:off x="9404733" y="5327735"/>
            <a:ext cx="2787267" cy="1530265"/>
          </a:xfrm>
          <a:prstGeom prst="rect">
            <a:avLst/>
          </a:prstGeom>
        </p:spPr>
      </p:pic>
    </p:spTree>
    <p:extLst>
      <p:ext uri="{BB962C8B-B14F-4D97-AF65-F5344CB8AC3E}">
        <p14:creationId xmlns:p14="http://schemas.microsoft.com/office/powerpoint/2010/main" val="1688268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1E5DE-2A01-8E4A-9BB1-A5DBCDE8A328}"/>
              </a:ext>
            </a:extLst>
          </p:cNvPr>
          <p:cNvSpPr>
            <a:spLocks noGrp="1"/>
          </p:cNvSpPr>
          <p:nvPr>
            <p:ph type="title"/>
          </p:nvPr>
        </p:nvSpPr>
        <p:spPr/>
        <p:txBody>
          <a:bodyPr/>
          <a:lstStyle/>
          <a:p>
            <a:r>
              <a:rPr lang="en-US" b="1" dirty="0"/>
              <a:t>About the Bible </a:t>
            </a:r>
          </a:p>
        </p:txBody>
      </p:sp>
      <p:sp>
        <p:nvSpPr>
          <p:cNvPr id="3" name="Content Placeholder 2">
            <a:extLst>
              <a:ext uri="{FF2B5EF4-FFF2-40B4-BE49-F238E27FC236}">
                <a16:creationId xmlns:a16="http://schemas.microsoft.com/office/drawing/2014/main" id="{7BB0391A-B1AB-8845-B788-0EBCC5A6230B}"/>
              </a:ext>
            </a:extLst>
          </p:cNvPr>
          <p:cNvSpPr>
            <a:spLocks noGrp="1"/>
          </p:cNvSpPr>
          <p:nvPr>
            <p:ph idx="1"/>
          </p:nvPr>
        </p:nvSpPr>
        <p:spPr>
          <a:xfrm>
            <a:off x="1371600" y="1746334"/>
            <a:ext cx="9601200" cy="4336413"/>
          </a:xfrm>
        </p:spPr>
        <p:txBody>
          <a:bodyPr>
            <a:normAutofit/>
          </a:bodyPr>
          <a:lstStyle/>
          <a:p>
            <a:pPr marL="0" indent="0">
              <a:buNone/>
            </a:pPr>
            <a:r>
              <a:rPr lang="en-GB" sz="3200" dirty="0">
                <a:latin typeface="Arial" panose="020B0604020202020204" pitchFamily="34" charset="0"/>
                <a:cs typeface="Arial" panose="020B0604020202020204" pitchFamily="34" charset="0"/>
              </a:rPr>
              <a:t>Wycliffe placed huge emphasis on the necessity for Christians to live according to the Bible and follow Christ’s teaching and example. </a:t>
            </a:r>
          </a:p>
          <a:p>
            <a:pPr marL="0" indent="0">
              <a:buNone/>
            </a:pPr>
            <a:r>
              <a:rPr lang="en-GB" sz="3200" dirty="0">
                <a:latin typeface="Arial" panose="020B0604020202020204" pitchFamily="34" charset="0"/>
                <a:cs typeface="Arial" panose="020B0604020202020204" pitchFamily="34" charset="0"/>
              </a:rPr>
              <a:t>He believed the Bible to be the only true revelation of God to mankind and therefore our only avenue to Him. However, the Bible wasn’t available to the majority since it was only available in Latin. </a:t>
            </a:r>
            <a:endParaRPr lang="en-US" sz="32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B8FC09DD-3279-C14E-B3C1-36E652B3C852}"/>
              </a:ext>
            </a:extLst>
          </p:cNvPr>
          <p:cNvPicPr>
            <a:picLocks noChangeAspect="1"/>
          </p:cNvPicPr>
          <p:nvPr/>
        </p:nvPicPr>
        <p:blipFill>
          <a:blip r:embed="rId2"/>
          <a:stretch>
            <a:fillRect/>
          </a:stretch>
        </p:blipFill>
        <p:spPr>
          <a:xfrm>
            <a:off x="9404733" y="5327735"/>
            <a:ext cx="2787267" cy="1530265"/>
          </a:xfrm>
          <a:prstGeom prst="rect">
            <a:avLst/>
          </a:prstGeom>
        </p:spPr>
      </p:pic>
    </p:spTree>
    <p:extLst>
      <p:ext uri="{BB962C8B-B14F-4D97-AF65-F5344CB8AC3E}">
        <p14:creationId xmlns:p14="http://schemas.microsoft.com/office/powerpoint/2010/main" val="3271514760"/>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{2B4BAC85-5CD2-4C4A-BB56-5D33DCCAD820}tf10001072</Template>
  <TotalTime>457</TotalTime>
  <Words>780</Words>
  <Application>Microsoft Macintosh PowerPoint</Application>
  <PresentationFormat>Widescreen</PresentationFormat>
  <Paragraphs>63</Paragraphs>
  <Slides>13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Franklin Gothic Book</vt:lpstr>
      <vt:lpstr>Crop</vt:lpstr>
      <vt:lpstr>John Wycliffe</vt:lpstr>
      <vt:lpstr>Aims for today:</vt:lpstr>
      <vt:lpstr>Correct the mistake!</vt:lpstr>
      <vt:lpstr>PowerPoint Presentation</vt:lpstr>
      <vt:lpstr>PowerPoint Presentation</vt:lpstr>
      <vt:lpstr>Wycliffe’s ideas – what did he preach and teach? </vt:lpstr>
      <vt:lpstr>About salvation </vt:lpstr>
      <vt:lpstr>About the Pope</vt:lpstr>
      <vt:lpstr>About the Bible </vt:lpstr>
      <vt:lpstr>Group task </vt:lpstr>
      <vt:lpstr>PowerPoint Presentation</vt:lpstr>
      <vt:lpstr>Presentations </vt:lpstr>
      <vt:lpstr>To finish today…</vt:lpstr>
    </vt:vector>
  </TitlesOfParts>
  <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John Wycliffe</dc:title>
  <dc:creator>Csilla Gyori</dc:creator>
  <cp:lastModifiedBy>Csilla Gyori</cp:lastModifiedBy>
  <cp:revision>17</cp:revision>
  <dcterms:created xsi:type="dcterms:W3CDTF">2023-05-09T08:05:23Z</dcterms:created>
  <dcterms:modified xsi:type="dcterms:W3CDTF">2023-06-23T10:02:03Z</dcterms:modified>
</cp:coreProperties>
</file>